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96" r:id="rId3"/>
    <p:sldMasterId id="2147484228" r:id="rId4"/>
  </p:sldMasterIdLst>
  <p:sldIdLst>
    <p:sldId id="361" r:id="rId5"/>
    <p:sldId id="396" r:id="rId6"/>
    <p:sldId id="395" r:id="rId7"/>
    <p:sldId id="401" r:id="rId8"/>
    <p:sldId id="374" r:id="rId9"/>
    <p:sldId id="383" r:id="rId10"/>
    <p:sldId id="373" r:id="rId11"/>
    <p:sldId id="370" r:id="rId12"/>
    <p:sldId id="257" r:id="rId13"/>
    <p:sldId id="258" r:id="rId14"/>
    <p:sldId id="384" r:id="rId15"/>
    <p:sldId id="392" r:id="rId16"/>
    <p:sldId id="397" r:id="rId17"/>
    <p:sldId id="260" r:id="rId18"/>
    <p:sldId id="264" r:id="rId19"/>
    <p:sldId id="394" r:id="rId20"/>
    <p:sldId id="270" r:id="rId21"/>
    <p:sldId id="386" r:id="rId22"/>
    <p:sldId id="389" r:id="rId23"/>
    <p:sldId id="385" r:id="rId24"/>
    <p:sldId id="377" r:id="rId25"/>
    <p:sldId id="391" r:id="rId26"/>
    <p:sldId id="390" r:id="rId27"/>
    <p:sldId id="375" r:id="rId28"/>
    <p:sldId id="378" r:id="rId29"/>
    <p:sldId id="379" r:id="rId30"/>
    <p:sldId id="381" r:id="rId31"/>
    <p:sldId id="380" r:id="rId32"/>
    <p:sldId id="400" r:id="rId33"/>
    <p:sldId id="382" r:id="rId34"/>
    <p:sldId id="399" r:id="rId35"/>
    <p:sldId id="398" r:id="rId36"/>
    <p:sldId id="387" r:id="rId37"/>
    <p:sldId id="403" r:id="rId38"/>
    <p:sldId id="388" r:id="rId39"/>
    <p:sldId id="366" r:id="rId40"/>
  </p:sldIdLst>
  <p:sldSz cx="9144000" cy="6858000" type="screen4x3"/>
  <p:notesSz cx="6858000" cy="9144000"/>
  <p:defaultTextStyle>
    <a:defPPr>
      <a:defRPr lang="es-E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50021"/>
    <a:srgbClr val="FFFF00"/>
    <a:srgbClr val="1C1C1C"/>
    <a:srgbClr val="990033"/>
    <a:srgbClr val="422C16"/>
    <a:srgbClr val="0C788E"/>
    <a:srgbClr val="006666"/>
    <a:srgbClr val="54381C"/>
    <a:srgbClr val="FFFFA3"/>
    <a:srgbClr val="FF99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نمط متوسط 2 - تميي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11" autoAdjust="0"/>
    <p:restoredTop sz="94652" autoAdjust="0"/>
  </p:normalViewPr>
  <p:slideViewPr>
    <p:cSldViewPr>
      <p:cViewPr varScale="1">
        <p:scale>
          <a:sx n="94" d="100"/>
          <a:sy n="94" d="100"/>
        </p:scale>
        <p:origin x="1070" y="8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B370C-7F7F-42A6-B342-17EB015B781B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73011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BF939-F3D1-463F-8034-84F02342914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24056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BDFA4-5042-48FA-ADB1-335EA9F40E2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5273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73EC3B-8DBA-4478-864D-17038DDC410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17759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747B18-CA30-4BA0-90C8-796917701BC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34768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0DC38D-1392-4F38-8765-ECE5FC7DA0D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696372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AA0D2B-3927-4E0B-B902-4DBD42F1AF1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0672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C947F5-625B-4C19-961B-2B86E4A56C4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69260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C2F517-4117-4581-AA32-392C36CCAB7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5079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B2891B-F301-4A77-958A-C3F985353B5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114179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772C48-43B7-41D0-9570-3D35129D911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5067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E717F-8050-477F-B0BB-23950AD5E92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82435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99F93E-DA0F-4507-8D2D-27EDC7C8E5D5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53558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DDC5C-CB63-458D-B65C-965CA5DF5AAD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5652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68CBDD-FF6D-4926-AB6A-4FCB6A336CA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883960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B34560-11A5-44EC-9A8D-080764526DD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3974883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E0C28A-D3FE-4EB1-AA72-72419D63BDB3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293391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B4F3D-B8BE-4B08-993F-E03021CF993F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05506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7AC169-216A-4845-9D4A-068FACAB690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709696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2DD83E-4EB0-447C-969E-2E830642CDD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26080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43B46A-A8BC-45BD-B24C-7CE3E5E51BA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8640525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7D6A5D-1101-4CE0-B09F-5353404DDDF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173320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E95FF-443D-49C2-A33B-CC50187AC9C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56992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4C1AAA-5C98-46FF-9BBC-EEBC2A5C098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40418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5091F1-E8E9-4B71-8CD1-67AAC2B1C1F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532517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2A7C55-4DA3-4D0B-9FCD-EFCFB0DED536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280917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D6E502-B05E-411B-88C4-64EC702129E8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7465126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ar-SA"/>
              <a:t>انقر لتحرير نمط العنوان الثانوي الرئيسي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BB370C-7F7F-42A6-B342-17EB015B781B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3140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8E717F-8050-477F-B0BB-23950AD5E928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799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4E95FF-443D-49C2-A33B-CC50187AC9C9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2378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B6295-AFE9-43AE-96CB-668843CF43C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95331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2B941-2FA8-412C-9C36-333A9922E074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5606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C386D-68ED-431A-9EB0-52D44C181042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444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CB6295-AFE9-43AE-96CB-668843CF43C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082234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1D6A3-26D7-48A6-BA17-EFAD71AC6399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53904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1580E-C6BA-445A-8C3F-B81AD61E1A54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45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8236E-72DE-45CB-9F67-B1E647EA88EC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31845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FBF939-F3D1-463F-8034-84F023429142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98808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CBDFA4-5042-48FA-ADB1-335EA9F40E24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4556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2B941-2FA8-412C-9C36-333A9922E07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343559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C386D-68ED-431A-9EB0-52D44C181042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454091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1D6A3-26D7-48A6-BA17-EFAD71AC6399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84948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C1580E-C6BA-445A-8C3F-B81AD61E1A54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41765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ar-SA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/>
              <a:t>انقر لتحرير أنماط النص الرئيسي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8236E-72DE-45CB-9F67-B1E647EA88EC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624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E5EFA2E-27D0-4BF0-9385-5B96F16BAA8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BF4575F4-4C7D-45C2-92CA-94985FFA0861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4" r:id="rId1"/>
    <p:sldLayoutId id="2147483975" r:id="rId2"/>
    <p:sldLayoutId id="2147483976" r:id="rId3"/>
    <p:sldLayoutId id="2147483977" r:id="rId4"/>
    <p:sldLayoutId id="2147483978" r:id="rId5"/>
    <p:sldLayoutId id="2147483979" r:id="rId6"/>
    <p:sldLayoutId id="2147483980" r:id="rId7"/>
    <p:sldLayoutId id="2147483981" r:id="rId8"/>
    <p:sldLayoutId id="2147483982" r:id="rId9"/>
    <p:sldLayoutId id="2147483983" r:id="rId10"/>
    <p:sldLayoutId id="21474839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</a:defRPr>
            </a:lvl1pPr>
          </a:lstStyle>
          <a:p>
            <a:pPr>
              <a:defRPr/>
            </a:pPr>
            <a:fld id="{9FC94609-D3F2-474F-AC7D-42163B5C753A}" type="slidenum">
              <a:rPr lang="es-ES"/>
              <a:pPr>
                <a:defRPr/>
              </a:pPr>
              <a:t>‹#›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cambiar el estilo de título	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s-E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2E5EFA2E-27D0-4BF0-9385-5B96F16BAA8A}" type="slidenum">
              <a:rPr lang="es-E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97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  <a:cs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ar-IQ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A1D51F0-89B7-4D11-BE67-24CDCCA30C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20" y="620688"/>
            <a:ext cx="4936632" cy="3048000"/>
          </a:xfrm>
          <a:solidFill>
            <a:srgbClr val="A50021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5400" b="1" dirty="0">
                <a:solidFill>
                  <a:schemeClr val="bg1"/>
                </a:solidFill>
              </a:rPr>
              <a:t>SSC-</a:t>
            </a:r>
            <a:r>
              <a:rPr lang="en-US" sz="5400" b="1" dirty="0" err="1">
                <a:solidFill>
                  <a:schemeClr val="bg1"/>
                </a:solidFill>
              </a:rPr>
              <a:t>Haematology</a:t>
            </a:r>
            <a:endParaRPr lang="ar-IQ" sz="54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118431F-8941-43E5-AE69-6D1A833AF3A7}"/>
              </a:ext>
            </a:extLst>
          </p:cNvPr>
          <p:cNvSpPr/>
          <p:nvPr/>
        </p:nvSpPr>
        <p:spPr>
          <a:xfrm>
            <a:off x="107504" y="4941168"/>
            <a:ext cx="4572000" cy="71301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auto">
              <a:spcBef>
                <a:spcPts val="1000"/>
              </a:spcBef>
              <a:spcAft>
                <a:spcPts val="0"/>
              </a:spcAft>
            </a:pP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Dr.Ihsan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Mardan</a:t>
            </a:r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Humod</a:t>
            </a:r>
            <a:endParaRPr lang="en-US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fontAlgn="auto">
              <a:spcBef>
                <a:spcPts val="1000"/>
              </a:spcBef>
              <a:spcAft>
                <a:spcPts val="0"/>
              </a:spcAft>
            </a:pPr>
            <a:r>
              <a:rPr lang="en-US" sz="14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MBCHB,MSc,FIBMS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400" i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Haematopathologist</a:t>
            </a:r>
            <a:r>
              <a:rPr lang="en-US" sz="1400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73433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DEDC15D-BDB1-416D-ACC2-2F5FAF01A2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664"/>
            <a:ext cx="7884368" cy="612068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DBA80C-1DD5-40DD-BC1F-DD2927387C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664"/>
            <a:ext cx="8028384" cy="612068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53BC395-10A8-469F-BB6F-CA4808E236AA}"/>
              </a:ext>
            </a:extLst>
          </p:cNvPr>
          <p:cNvSpPr txBox="1"/>
          <p:nvPr/>
        </p:nvSpPr>
        <p:spPr>
          <a:xfrm>
            <a:off x="179512" y="476672"/>
            <a:ext cx="6048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Separation of blood components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6E6DF9-A4D3-45B4-9D66-06E8714A6F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1775097"/>
            <a:ext cx="3059832" cy="4728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E37A7D-CDCE-430B-A148-1C4F3B9C5A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75097"/>
            <a:ext cx="6084168" cy="47282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EF0AF36-0044-4C66-A879-859E053411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144000" cy="6408713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عنصر نائب للمحتوى 2"/>
          <p:cNvSpPr>
            <a:spLocks noGrp="1"/>
          </p:cNvSpPr>
          <p:nvPr>
            <p:ph idx="1"/>
          </p:nvPr>
        </p:nvSpPr>
        <p:spPr>
          <a:xfrm>
            <a:off x="71406" y="1928802"/>
            <a:ext cx="4356578" cy="471490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The two main reasons for the </a:t>
            </a:r>
            <a:r>
              <a:rPr lang="en-US" b="1" dirty="0"/>
              <a:t>5-day</a:t>
            </a:r>
            <a:r>
              <a:rPr lang="en-US" dirty="0"/>
              <a:t> shelf-life for platelets is bacterial contamination at incubation of </a:t>
            </a:r>
            <a:r>
              <a:rPr lang="en-US" b="1" dirty="0"/>
              <a:t>22°C </a:t>
            </a:r>
            <a:r>
              <a:rPr lang="en-US" dirty="0"/>
              <a:t>and the loss of platelet quality during storage (known as </a:t>
            </a:r>
            <a:r>
              <a:rPr lang="en-GB" dirty="0"/>
              <a:t>the </a:t>
            </a:r>
            <a:r>
              <a:rPr lang="en-GB" b="1" dirty="0"/>
              <a:t>platelet storage lesion</a:t>
            </a:r>
            <a:r>
              <a:rPr lang="en-GB" dirty="0"/>
              <a:t>)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179512" y="620688"/>
            <a:ext cx="5261376" cy="7353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000" indent="-180000" algn="ctr" eaLnBrk="1" hangingPunct="1">
              <a:lnSpc>
                <a:spcPct val="114000"/>
              </a:lnSpc>
              <a:spcBef>
                <a:spcPts val="0"/>
              </a:spcBef>
              <a:spcAft>
                <a:spcPts val="3000"/>
              </a:spcAft>
              <a:buNone/>
              <a:defRPr/>
            </a:pPr>
            <a:r>
              <a:rPr lang="en-US" sz="4000" b="1" dirty="0">
                <a:solidFill>
                  <a:schemeClr val="bg1"/>
                </a:solidFill>
              </a:rPr>
              <a:t>Platelet Preservation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93FF1D-1D37-42AF-9D11-461F3D0926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1810436"/>
            <a:ext cx="4644008" cy="47149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5E04D44-9FD0-495C-A9DF-D1D758B2F9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7884368" cy="640871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B60422-FEC5-4882-A9B7-529BFE34A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3" y="1772816"/>
            <a:ext cx="4690205" cy="479756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D22EEA8-FD16-47F1-8BB8-9F0BFEEC12F4}"/>
              </a:ext>
            </a:extLst>
          </p:cNvPr>
          <p:cNvSpPr/>
          <p:nvPr/>
        </p:nvSpPr>
        <p:spPr>
          <a:xfrm>
            <a:off x="467544" y="476672"/>
            <a:ext cx="5261376" cy="7353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80000" indent="-180000" algn="ctr" eaLnBrk="1" hangingPunct="1">
              <a:lnSpc>
                <a:spcPct val="114000"/>
              </a:lnSpc>
              <a:spcBef>
                <a:spcPts val="0"/>
              </a:spcBef>
              <a:spcAft>
                <a:spcPts val="3000"/>
              </a:spcAft>
              <a:buNone/>
              <a:defRPr/>
            </a:pPr>
            <a:r>
              <a:rPr lang="en-US" sz="4000" b="1" dirty="0">
                <a:solidFill>
                  <a:schemeClr val="bg1"/>
                </a:solidFill>
              </a:rPr>
              <a:t>Platelet Preservation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508490-E662-485D-87F3-C21C5AF237F5}"/>
              </a:ext>
            </a:extLst>
          </p:cNvPr>
          <p:cNvSpPr/>
          <p:nvPr/>
        </p:nvSpPr>
        <p:spPr>
          <a:xfrm>
            <a:off x="-1" y="1916832"/>
            <a:ext cx="442798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3200" dirty="0"/>
              <a:t>A platelet concentrate (usually </a:t>
            </a:r>
            <a:r>
              <a:rPr lang="en-US" sz="3200" b="1" dirty="0"/>
              <a:t>4 to 6</a:t>
            </a:r>
            <a:r>
              <a:rPr lang="en-US" sz="3200" dirty="0"/>
              <a:t>)  should contain a minimum of </a:t>
            </a:r>
            <a:r>
              <a:rPr lang="en-US" sz="3200" b="1" dirty="0"/>
              <a:t>5.5*10</a:t>
            </a:r>
            <a:r>
              <a:rPr lang="en-US" sz="3200" b="1" baseline="30000" dirty="0"/>
              <a:t>10</a:t>
            </a:r>
            <a:r>
              <a:rPr lang="en-US" sz="3200" dirty="0"/>
              <a:t> platelets in a volume routinely between </a:t>
            </a:r>
            <a:r>
              <a:rPr lang="en-US" sz="3200" b="1" dirty="0"/>
              <a:t>45 and 65 </a:t>
            </a:r>
            <a:r>
              <a:rPr lang="en-US" sz="3200" dirty="0"/>
              <a:t>mL</a:t>
            </a:r>
            <a:r>
              <a:rPr lang="en-GB" sz="3200" dirty="0"/>
              <a:t>.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عنصر نائب للمحتوى 2"/>
          <p:cNvSpPr>
            <a:spLocks noGrp="1"/>
          </p:cNvSpPr>
          <p:nvPr>
            <p:ph idx="1"/>
          </p:nvPr>
        </p:nvSpPr>
        <p:spPr>
          <a:xfrm>
            <a:off x="1318" y="-16938"/>
            <a:ext cx="8856984" cy="1872208"/>
          </a:xfrm>
        </p:spPr>
        <p:txBody>
          <a:bodyPr/>
          <a:lstStyle/>
          <a:p>
            <a:pPr marL="0" indent="0" algn="just">
              <a:buNone/>
            </a:pPr>
            <a:r>
              <a:rPr lang="en-US" sz="2800" dirty="0">
                <a:solidFill>
                  <a:schemeClr val="bg1"/>
                </a:solidFill>
              </a:rPr>
              <a:t>Apheresis components contain </a:t>
            </a:r>
            <a:r>
              <a:rPr lang="en-US" sz="2800" b="1" dirty="0">
                <a:solidFill>
                  <a:schemeClr val="bg1"/>
                </a:solidFill>
              </a:rPr>
              <a:t>4 to 6 </a:t>
            </a:r>
            <a:r>
              <a:rPr lang="en-US" sz="2800" dirty="0">
                <a:solidFill>
                  <a:schemeClr val="bg1"/>
                </a:solidFill>
              </a:rPr>
              <a:t>times as many platelets as a PC prepared from whole blood. They should contain a minimum of </a:t>
            </a:r>
            <a:r>
              <a:rPr lang="en-US" sz="2800" b="1" dirty="0">
                <a:solidFill>
                  <a:schemeClr val="bg1"/>
                </a:solidFill>
              </a:rPr>
              <a:t>3.0*10</a:t>
            </a:r>
            <a:r>
              <a:rPr lang="en-US" sz="2800" b="1" baseline="30000" dirty="0">
                <a:solidFill>
                  <a:schemeClr val="bg1"/>
                </a:solidFill>
              </a:rPr>
              <a:t>11</a:t>
            </a:r>
            <a:r>
              <a:rPr lang="en-US" sz="2800" dirty="0">
                <a:solidFill>
                  <a:schemeClr val="bg1"/>
                </a:solidFill>
              </a:rPr>
              <a:t> platelets (in 90% of the sampled units).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A8D708-730B-447C-9B74-6B67E68F4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56" y="1772817"/>
            <a:ext cx="9110025" cy="4752528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988840"/>
            <a:ext cx="8784976" cy="4248472"/>
          </a:xfrm>
        </p:spPr>
        <p:txBody>
          <a:bodyPr/>
          <a:lstStyle/>
          <a:p>
            <a:pPr marL="0" indent="0" algn="just">
              <a:buNone/>
            </a:pPr>
            <a:r>
              <a:rPr lang="en-US" dirty="0"/>
              <a:t>The </a:t>
            </a:r>
            <a:r>
              <a:rPr lang="en-US" b="1" dirty="0"/>
              <a:t>DAT</a:t>
            </a:r>
            <a:r>
              <a:rPr lang="en-US" dirty="0"/>
              <a:t> detects in vivo sensitization of RBCs with </a:t>
            </a:r>
            <a:r>
              <a:rPr lang="en-GB" dirty="0"/>
              <a:t>IgG or complement components. Clinical conditions </a:t>
            </a:r>
            <a:r>
              <a:rPr lang="en-US" dirty="0"/>
              <a:t>that can result in a positive DAT include </a:t>
            </a:r>
            <a:r>
              <a:rPr lang="en-US" b="1" dirty="0"/>
              <a:t>HDN</a:t>
            </a:r>
            <a:r>
              <a:rPr lang="en-US" dirty="0"/>
              <a:t>,  </a:t>
            </a:r>
            <a:r>
              <a:rPr lang="en-US" b="1" dirty="0"/>
              <a:t>HTR</a:t>
            </a:r>
            <a:r>
              <a:rPr lang="en-US" dirty="0"/>
              <a:t>, </a:t>
            </a:r>
            <a:r>
              <a:rPr lang="en-GB" dirty="0"/>
              <a:t>and </a:t>
            </a:r>
            <a:r>
              <a:rPr lang="en-GB" b="1" dirty="0"/>
              <a:t>AIHA</a:t>
            </a:r>
            <a:r>
              <a:rPr lang="en-GB" dirty="0"/>
              <a:t>.</a:t>
            </a:r>
          </a:p>
          <a:p>
            <a:pPr marL="0" indent="0" algn="just">
              <a:buNone/>
            </a:pPr>
            <a:r>
              <a:rPr lang="en-US" dirty="0"/>
              <a:t>The </a:t>
            </a:r>
            <a:r>
              <a:rPr lang="en-US" b="1" dirty="0"/>
              <a:t>IAT</a:t>
            </a:r>
            <a:r>
              <a:rPr lang="en-US" dirty="0"/>
              <a:t> detects in vitro sensitization of RBCs and can be applied to compatibility testing, antibody screen, antibody identification, RBC phenotyping, and </a:t>
            </a:r>
            <a:r>
              <a:rPr lang="en-GB" dirty="0"/>
              <a:t>titration studies.</a:t>
            </a:r>
            <a:endParaRPr lang="en-US" sz="2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16533DD-1CB8-41CE-A343-5AA7420AC0BD}"/>
              </a:ext>
            </a:extLst>
          </p:cNvPr>
          <p:cNvSpPr txBox="1"/>
          <p:nvPr/>
        </p:nvSpPr>
        <p:spPr>
          <a:xfrm>
            <a:off x="395536" y="548680"/>
            <a:ext cx="6552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solidFill>
                  <a:schemeClr val="bg1"/>
                </a:solidFill>
              </a:rPr>
              <a:t>Antiglobulin Test (Coombs’ Test)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0060AC7-8386-4745-986E-EE4FB7F0C7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57150"/>
            <a:ext cx="9180512" cy="640871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2197985-ACDD-4E4D-87B4-FE901EA2E5C2}"/>
              </a:ext>
            </a:extLst>
          </p:cNvPr>
          <p:cNvSpPr/>
          <p:nvPr/>
        </p:nvSpPr>
        <p:spPr bwMode="auto">
          <a:xfrm>
            <a:off x="0" y="2924944"/>
            <a:ext cx="9144000" cy="374882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48148E-6 L 0 -0.4518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2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4289EEE-E35F-4D39-9B6F-E8BD6B1531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4"/>
            <a:ext cx="8028384" cy="46805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6C8A51-744A-4799-AE65-C97E442B77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81" y="1844824"/>
            <a:ext cx="5531476" cy="46805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736095-901F-43B8-A2AB-E4E552FEC7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1557" y="1916832"/>
            <a:ext cx="3572362" cy="4608512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836CE0C-4A61-4D99-BE4C-F977D718A0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808"/>
            <a:ext cx="9144000" cy="476738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7B6450-CFCB-47E2-8E5D-02FAC45287D3}"/>
              </a:ext>
            </a:extLst>
          </p:cNvPr>
          <p:cNvSpPr txBox="1"/>
          <p:nvPr/>
        </p:nvSpPr>
        <p:spPr>
          <a:xfrm>
            <a:off x="1475656" y="476672"/>
            <a:ext cx="56886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chemeClr val="bg1"/>
                </a:solidFill>
              </a:rPr>
              <a:t>ABO Blood Group System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88640"/>
            <a:ext cx="8244408" cy="1512168"/>
          </a:xfrm>
        </p:spPr>
        <p:txBody>
          <a:bodyPr/>
          <a:lstStyle/>
          <a:p>
            <a:pPr marL="0" indent="0" algn="just">
              <a:buNone/>
            </a:pPr>
            <a:r>
              <a:rPr lang="en-US" sz="2800" b="1" dirty="0">
                <a:solidFill>
                  <a:schemeClr val="bg1"/>
                </a:solidFill>
              </a:rPr>
              <a:t>Forward grouping </a:t>
            </a:r>
            <a:r>
              <a:rPr lang="en-US" sz="2800" dirty="0">
                <a:solidFill>
                  <a:schemeClr val="bg1"/>
                </a:solidFill>
              </a:rPr>
              <a:t>(front type) is defined as using known sources of commercial antisera (anti-A, anti-B) to detect antigens on an individual’s RBCs.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0FA6CA-AAD9-47C2-BB3C-EF54EC1043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44824"/>
            <a:ext cx="9144000" cy="4756765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16632"/>
            <a:ext cx="8640960" cy="1503048"/>
          </a:xfrm>
        </p:spPr>
        <p:txBody>
          <a:bodyPr/>
          <a:lstStyle/>
          <a:p>
            <a:pPr marL="0" indent="0" algn="just">
              <a:buNone/>
            </a:pPr>
            <a:r>
              <a:rPr lang="en-US" sz="2800" b="1" dirty="0">
                <a:solidFill>
                  <a:schemeClr val="bg1"/>
                </a:solidFill>
              </a:rPr>
              <a:t>Reverse grouping </a:t>
            </a:r>
            <a:r>
              <a:rPr lang="en-US" sz="2800" dirty="0">
                <a:solidFill>
                  <a:schemeClr val="bg1"/>
                </a:solidFill>
              </a:rPr>
              <a:t>(back type) is defined as detecting ABO antibodies in the patient’s serum by using known reagent RBCs, namely A1 and B cells.</a:t>
            </a:r>
            <a:endParaRPr lang="en-US" sz="2800" b="1" dirty="0">
              <a:solidFill>
                <a:schemeClr val="bg1"/>
              </a:solidFill>
            </a:endParaRP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75D37D-9337-486F-B718-99983A5406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844824"/>
            <a:ext cx="6840760" cy="4680520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4579A7A-1EDD-48C6-A4A5-1019734258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6632"/>
            <a:ext cx="9144000" cy="6408712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8FA1538-244A-4140-B9C0-13D7891E7C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CEE0FB-FFB4-443B-B9A5-33D57D5158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88436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C7467FD-7A32-4067-9320-233161BDA774}"/>
              </a:ext>
            </a:extLst>
          </p:cNvPr>
          <p:cNvSpPr/>
          <p:nvPr/>
        </p:nvSpPr>
        <p:spPr>
          <a:xfrm>
            <a:off x="251520" y="836712"/>
            <a:ext cx="8496944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chemeClr val="bg1"/>
                </a:solidFill>
              </a:rPr>
              <a:t>The Rh Blood Group System</a:t>
            </a:r>
          </a:p>
          <a:p>
            <a:pPr algn="just"/>
            <a:endParaRPr lang="en-US" sz="3200" dirty="0">
              <a:solidFill>
                <a:schemeClr val="bg1"/>
              </a:solidFill>
            </a:endParaRPr>
          </a:p>
          <a:p>
            <a:pPr algn="just"/>
            <a:r>
              <a:rPr lang="en-US" sz="2800" dirty="0"/>
              <a:t>The Rh antibody was so named on the basis of antibody production by guinea pigs and rabbits when transfused with rhesus monkey RBCs.</a:t>
            </a:r>
          </a:p>
          <a:p>
            <a:pPr algn="just"/>
            <a:endParaRPr lang="en-US" sz="2800" dirty="0"/>
          </a:p>
          <a:p>
            <a:pPr algn="just"/>
            <a:r>
              <a:rPr lang="en-US" sz="2800" dirty="0"/>
              <a:t>Historically, Rh was a primary cause of HDFN, erythroblastosis fetalis, and a significant cause of hemolytic transfusion reactions.</a:t>
            </a:r>
            <a:endParaRPr lang="en-GB" sz="28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66E0D2D-DB08-45FB-899F-BF228B6DDA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0648"/>
            <a:ext cx="7884368" cy="51125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D24FED-E154-4B6D-97E8-A1C7E33F0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600" y="5517232"/>
            <a:ext cx="6912768" cy="10081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B9AF86-6EE3-47D2-A925-2FE3D52656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31A082A-829B-4065-89D6-AA9229F715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00808"/>
            <a:ext cx="9144000" cy="4824536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5ADAB9-0ACE-462B-92D6-2DA838101C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664"/>
            <a:ext cx="9144000" cy="612068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2031E58-6A08-4D7F-9DAA-2257C74F9C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88640"/>
            <a:ext cx="8784976" cy="633670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56331B-D31E-45BD-9119-3AF35B01ED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4664"/>
            <a:ext cx="9144000" cy="612068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13CB20-47CE-48B2-A02B-8DD1A28A7E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525345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472" y="1828801"/>
            <a:ext cx="8496328" cy="3048000"/>
          </a:xfrm>
          <a:solidFill>
            <a:srgbClr val="FF0000"/>
          </a:solidFill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sz="8800" b="1" dirty="0">
                <a:solidFill>
                  <a:schemeClr val="bg1"/>
                </a:solidFill>
              </a:rPr>
              <a:t>Thank you </a:t>
            </a:r>
            <a:endParaRPr lang="ar-IQ" sz="8800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ED384A-6966-4632-A4FA-2C55E438E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07817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3B22D0C-8381-4D27-BDBF-CB416D4C42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3498"/>
            <a:ext cx="9144000" cy="6264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2886" y="404664"/>
            <a:ext cx="8658228" cy="936104"/>
          </a:xfrm>
        </p:spPr>
        <p:txBody>
          <a:bodyPr/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3000" b="1" dirty="0">
                <a:solidFill>
                  <a:schemeClr val="bg1"/>
                </a:solidFill>
              </a:rPr>
              <a:t>The Donation Process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en-US" sz="3000" dirty="0"/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en-US" sz="3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E1E221F-0872-4227-847E-C2B904E706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72816"/>
            <a:ext cx="9144000" cy="475252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A03D79-4684-4411-98F2-7167B64263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0"/>
            <a:ext cx="5580112" cy="39560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77FFD67-00D2-4A54-BA5E-5B9047CF12B7}"/>
              </a:ext>
            </a:extLst>
          </p:cNvPr>
          <p:cNvSpPr/>
          <p:nvPr/>
        </p:nvSpPr>
        <p:spPr>
          <a:xfrm>
            <a:off x="161764" y="4077072"/>
            <a:ext cx="8820472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800" dirty="0"/>
              <a:t>Each unit of whole blood collected contains approximately </a:t>
            </a:r>
            <a:r>
              <a:rPr lang="en-US" sz="2800" b="1" dirty="0"/>
              <a:t>450 mL</a:t>
            </a:r>
            <a:r>
              <a:rPr lang="en-US" sz="2800" dirty="0"/>
              <a:t> of blood and </a:t>
            </a:r>
            <a:r>
              <a:rPr lang="en-US" sz="2800" b="1" dirty="0"/>
              <a:t>63 mL</a:t>
            </a:r>
            <a:r>
              <a:rPr lang="en-US" sz="2800" dirty="0"/>
              <a:t> of anticoagulant preservative solution or approximately 500 mL of blood and 70 mL of anticoagulant-preservative </a:t>
            </a:r>
            <a:r>
              <a:rPr lang="en-GB" sz="2800" dirty="0"/>
              <a:t>solution.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F8A96B-AE1F-4C47-BF98-6DAF25622D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563888" cy="4005064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DC26E9D-6091-4D97-B43F-A28B7C37D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08" y="1772816"/>
            <a:ext cx="6984776" cy="475252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43238FC-89EE-489D-A282-E7C23AE0DECB}"/>
              </a:ext>
            </a:extLst>
          </p:cNvPr>
          <p:cNvSpPr/>
          <p:nvPr/>
        </p:nvSpPr>
        <p:spPr>
          <a:xfrm>
            <a:off x="107504" y="116632"/>
            <a:ext cx="77048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just">
              <a:buNone/>
            </a:pPr>
            <a:r>
              <a:rPr lang="en-US" sz="2800" dirty="0">
                <a:solidFill>
                  <a:schemeClr val="bg1"/>
                </a:solidFill>
              </a:rPr>
              <a:t>As of 2011, samples from donors of each unit of donated blood are tested by 10 screening tests for infectious </a:t>
            </a:r>
            <a:r>
              <a:rPr lang="en-GB" sz="2800" dirty="0">
                <a:solidFill>
                  <a:schemeClr val="bg1"/>
                </a:solidFill>
              </a:rPr>
              <a:t>diseases markers.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404664"/>
            <a:ext cx="5732110" cy="6120680"/>
          </a:xfrm>
        </p:spPr>
        <p:txBody>
          <a:bodyPr/>
          <a:lstStyle/>
          <a:p>
            <a:pPr marL="0" indent="0" algn="just">
              <a:spcBef>
                <a:spcPts val="0"/>
              </a:spcBef>
              <a:spcAft>
                <a:spcPts val="3000"/>
              </a:spcAft>
              <a:buNone/>
            </a:pPr>
            <a:r>
              <a:rPr lang="en-GB" b="1" dirty="0">
                <a:solidFill>
                  <a:schemeClr val="bg1"/>
                </a:solidFill>
              </a:rPr>
              <a:t>RBC Preservation</a:t>
            </a:r>
          </a:p>
          <a:p>
            <a:pPr marL="0" indent="0" algn="just">
              <a:buNone/>
            </a:pPr>
            <a:endParaRPr lang="en-US" sz="2800" dirty="0"/>
          </a:p>
          <a:p>
            <a:pPr marL="0" indent="0" algn="just">
              <a:buNone/>
            </a:pPr>
            <a:r>
              <a:rPr lang="en-US" sz="2800" dirty="0"/>
              <a:t>The FDA requires an average    </a:t>
            </a:r>
            <a:r>
              <a:rPr lang="en-US" sz="2800" b="1" dirty="0"/>
              <a:t>24-hour</a:t>
            </a:r>
            <a:r>
              <a:rPr lang="en-US" sz="2800" dirty="0"/>
              <a:t> post-transfusion RBC survival of more than </a:t>
            </a:r>
            <a:r>
              <a:rPr lang="en-US" sz="2800" b="1" dirty="0"/>
              <a:t>75%</a:t>
            </a:r>
            <a:r>
              <a:rPr lang="en-US" sz="2800" dirty="0"/>
              <a:t>. </a:t>
            </a:r>
          </a:p>
          <a:p>
            <a:pPr marL="0" indent="0" algn="just">
              <a:buNone/>
            </a:pPr>
            <a:endParaRPr lang="en-US" sz="2800" dirty="0"/>
          </a:p>
          <a:p>
            <a:pPr marL="0" indent="0" algn="just">
              <a:buNone/>
            </a:pPr>
            <a:r>
              <a:rPr lang="en-US" sz="2800" dirty="0"/>
              <a:t>In addition, the FDA mandates that red cell </a:t>
            </a:r>
            <a:r>
              <a:rPr lang="en-US" sz="2800" b="1" dirty="0"/>
              <a:t>integrity</a:t>
            </a:r>
            <a:r>
              <a:rPr lang="en-US" sz="2800" dirty="0"/>
              <a:t> be maintained throughout the shelf-life of the stored RBCs. This is assessed as free hemoglobin less than </a:t>
            </a:r>
            <a:r>
              <a:rPr lang="en-US" sz="2800" b="1" dirty="0"/>
              <a:t>1%</a:t>
            </a:r>
            <a:r>
              <a:rPr lang="en-US" sz="2800" dirty="0"/>
              <a:t> of total hemoglobin.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0B5EC19-2629-4F95-A4E0-8D1B665837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67606" y="1772816"/>
            <a:ext cx="334089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3211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DE4F90-1245-47D0-9F4B-165ACA4B1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53" y="1772816"/>
            <a:ext cx="9136647" cy="4752528"/>
          </a:xfrm>
          <a:prstGeom prst="rect">
            <a:avLst/>
          </a:prstGeom>
        </p:spPr>
      </p:pic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8D21D8BF-03CF-4F55-8655-AC5FE11ABC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188640"/>
            <a:ext cx="7822452" cy="1340768"/>
          </a:xfrm>
          <a:noFill/>
        </p:spPr>
        <p:txBody>
          <a:bodyPr/>
          <a:lstStyle/>
          <a:p>
            <a:pPr marL="0" indent="0" algn="just">
              <a:buNone/>
            </a:pPr>
            <a:r>
              <a:rPr lang="en-US" sz="2800" dirty="0">
                <a:solidFill>
                  <a:schemeClr val="bg1"/>
                </a:solidFill>
              </a:rPr>
              <a:t>Blood is stored in the liquid state between </a:t>
            </a:r>
            <a:r>
              <a:rPr lang="en-US" sz="2800" b="1" dirty="0">
                <a:solidFill>
                  <a:schemeClr val="bg1"/>
                </a:solidFill>
              </a:rPr>
              <a:t>1°C</a:t>
            </a:r>
            <a:r>
              <a:rPr lang="en-US" sz="2800" dirty="0">
                <a:solidFill>
                  <a:schemeClr val="bg1"/>
                </a:solidFill>
              </a:rPr>
              <a:t> and </a:t>
            </a:r>
            <a:r>
              <a:rPr lang="en-US" sz="2800" b="1" dirty="0">
                <a:solidFill>
                  <a:schemeClr val="bg1"/>
                </a:solidFill>
              </a:rPr>
              <a:t>6°C</a:t>
            </a:r>
            <a:r>
              <a:rPr lang="en-US" sz="2800" dirty="0">
                <a:solidFill>
                  <a:schemeClr val="bg1"/>
                </a:solidFill>
              </a:rPr>
              <a:t>. The loss of RBC viability has been correlated with the </a:t>
            </a:r>
            <a:r>
              <a:rPr lang="en-US" sz="2800" b="1" dirty="0">
                <a:solidFill>
                  <a:schemeClr val="bg1"/>
                </a:solidFill>
              </a:rPr>
              <a:t>lesion of storage.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20_Diseño predeterminado">
  <a:themeElements>
    <a:clrScheme name="Diseño predeterminad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iseño predeterminado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12530</TotalTime>
  <Words>437</Words>
  <Application>Microsoft Office PowerPoint</Application>
  <PresentationFormat>On-screen Show (4:3)</PresentationFormat>
  <Paragraphs>30</Paragraphs>
  <Slides>36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36</vt:i4>
      </vt:variant>
    </vt:vector>
  </HeadingPairs>
  <TitlesOfParts>
    <vt:vector size="42" baseType="lpstr">
      <vt:lpstr>Arial</vt:lpstr>
      <vt:lpstr>Calibri</vt:lpstr>
      <vt:lpstr>Diseño predeterminado</vt:lpstr>
      <vt:lpstr>1_Diseño predeterminado</vt:lpstr>
      <vt:lpstr>4_Diseño predeterminado</vt:lpstr>
      <vt:lpstr>20_Diseño predeterminado</vt:lpstr>
      <vt:lpstr>SSC-Haematology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</vt:lpstr>
      <vt:lpstr>PowerPoint Presentation</vt:lpstr>
      <vt:lpstr>PowerPoint Presentation</vt:lpstr>
    </vt:vector>
  </TitlesOfParts>
  <Company>Toshiba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Mariajose</dc:creator>
  <cp:lastModifiedBy>HP</cp:lastModifiedBy>
  <cp:revision>1121</cp:revision>
  <dcterms:created xsi:type="dcterms:W3CDTF">2010-05-23T14:28:12Z</dcterms:created>
  <dcterms:modified xsi:type="dcterms:W3CDTF">2022-03-25T19:27:20Z</dcterms:modified>
</cp:coreProperties>
</file>